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4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view/jaswanth-kollipa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 rotWithShape="1">
          <a:blip r:embed="rId5"/>
          <a:srcRect b="5107"/>
          <a:stretch/>
        </p:blipFill>
        <p:spPr>
          <a:xfrm>
            <a:off x="9484162" y="308610"/>
            <a:ext cx="4806077" cy="72237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 Finance Manager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This presentation will provide a comprehensive overview of personal finance managers, covering key features, technologies, platforms, and future trends.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7801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7" y="5787747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761673"/>
            <a:ext cx="291453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Kollipara Jaswanth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458" y="2701885"/>
            <a:ext cx="5023485" cy="28257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8057" y="1103114"/>
            <a:ext cx="4114800" cy="514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4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Functionality</a:t>
            </a:r>
            <a:endParaRPr lang="en-US" sz="3240" dirty="0"/>
          </a:p>
        </p:txBody>
      </p:sp>
      <p:sp>
        <p:nvSpPr>
          <p:cNvPr id="7" name="Shape 2"/>
          <p:cNvSpPr/>
          <p:nvPr/>
        </p:nvSpPr>
        <p:spPr>
          <a:xfrm>
            <a:off x="648057" y="2103358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10220" y="2188131"/>
            <a:ext cx="92273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249799" y="2103358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Budget Tracking</a:t>
            </a:r>
            <a:endParaRPr lang="en-US" sz="1620" dirty="0"/>
          </a:p>
        </p:txBody>
      </p:sp>
      <p:sp>
        <p:nvSpPr>
          <p:cNvPr id="10" name="Text 5"/>
          <p:cNvSpPr/>
          <p:nvPr/>
        </p:nvSpPr>
        <p:spPr>
          <a:xfrm>
            <a:off x="1249799" y="2471618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set and monitor budgets, identify areas of overspending, and receive alerts when approaching limits. Popular tools include Mint, YNAB, and Personal Capital.</a:t>
            </a:r>
            <a:endParaRPr lang="en-US" sz="1458" dirty="0"/>
          </a:p>
        </p:txBody>
      </p:sp>
      <p:sp>
        <p:nvSpPr>
          <p:cNvPr id="11" name="Shape 6"/>
          <p:cNvSpPr/>
          <p:nvPr/>
        </p:nvSpPr>
        <p:spPr>
          <a:xfrm>
            <a:off x="648057" y="3457456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84146" y="3542228"/>
            <a:ext cx="144423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249799" y="3457456"/>
            <a:ext cx="223397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Expense Management</a:t>
            </a:r>
            <a:endParaRPr lang="en-US" sz="1620" dirty="0"/>
          </a:p>
        </p:txBody>
      </p:sp>
      <p:sp>
        <p:nvSpPr>
          <p:cNvPr id="14" name="Text 9"/>
          <p:cNvSpPr/>
          <p:nvPr/>
        </p:nvSpPr>
        <p:spPr>
          <a:xfrm>
            <a:off x="1249799" y="3825716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Track and categorize daily expenses, receive insights into spending habits, and visualize spending patterns with pie charts and graphs. Examples include Expensify and Mint.</a:t>
            </a:r>
            <a:endParaRPr lang="en-US" sz="1458" dirty="0"/>
          </a:p>
        </p:txBody>
      </p:sp>
      <p:sp>
        <p:nvSpPr>
          <p:cNvPr id="15" name="Shape 10"/>
          <p:cNvSpPr/>
          <p:nvPr/>
        </p:nvSpPr>
        <p:spPr>
          <a:xfrm>
            <a:off x="648057" y="4811554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84741" y="4896326"/>
            <a:ext cx="143113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44" dirty="0"/>
          </a:p>
        </p:txBody>
      </p:sp>
      <p:sp>
        <p:nvSpPr>
          <p:cNvPr id="17" name="Text 12"/>
          <p:cNvSpPr/>
          <p:nvPr/>
        </p:nvSpPr>
        <p:spPr>
          <a:xfrm>
            <a:off x="1249799" y="4811554"/>
            <a:ext cx="2264688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Investment Monitoring</a:t>
            </a:r>
            <a:endParaRPr lang="en-US" sz="1620" dirty="0"/>
          </a:p>
        </p:txBody>
      </p:sp>
      <p:sp>
        <p:nvSpPr>
          <p:cNvPr id="18" name="Text 13"/>
          <p:cNvSpPr/>
          <p:nvPr/>
        </p:nvSpPr>
        <p:spPr>
          <a:xfrm>
            <a:off x="1249799" y="5179814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Track portfolio performance, analyze asset allocation and diversification strategies, and gain insights on investment health. Popular platforms include Personal Capital and Betterment.</a:t>
            </a:r>
            <a:endParaRPr lang="en-US" sz="1458" dirty="0"/>
          </a:p>
        </p:txBody>
      </p:sp>
      <p:sp>
        <p:nvSpPr>
          <p:cNvPr id="19" name="Shape 14"/>
          <p:cNvSpPr/>
          <p:nvPr/>
        </p:nvSpPr>
        <p:spPr>
          <a:xfrm>
            <a:off x="648057" y="6165652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81169" y="6250424"/>
            <a:ext cx="150257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44" dirty="0"/>
          </a:p>
        </p:txBody>
      </p:sp>
      <p:sp>
        <p:nvSpPr>
          <p:cNvPr id="21" name="Text 16"/>
          <p:cNvSpPr/>
          <p:nvPr/>
        </p:nvSpPr>
        <p:spPr>
          <a:xfrm>
            <a:off x="1249799" y="6165652"/>
            <a:ext cx="3337203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Goal Setting &amp; Progress Tracking</a:t>
            </a:r>
            <a:endParaRPr lang="en-US" sz="1620" dirty="0"/>
          </a:p>
        </p:txBody>
      </p:sp>
      <p:sp>
        <p:nvSpPr>
          <p:cNvPr id="22" name="Text 17"/>
          <p:cNvSpPr/>
          <p:nvPr/>
        </p:nvSpPr>
        <p:spPr>
          <a:xfrm>
            <a:off x="1249799" y="6533912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set financial goals, track progress toward achieving them, and receive personalized advice and guidance. Popular tools include YNAB and Mint.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70080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Technologies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00370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Cloud Computing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59342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Enables scalable data storage, remote access, and efficient processing. Platforms like AWS and Azure provide reliable infrastructure for personal finance apps.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00370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APIs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593425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Connect to financial institutions, enabling seamless data integration and transactions. Plaid API is widely used to connect bank accounts securely.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003709"/>
            <a:ext cx="3593902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Database Management Systems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93632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Manage and store user data securely and efficiently. Popular choices include MySQL, PostgreSQL, and MongoDB, ensuring data integrity and accessibility.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7" y="917019"/>
            <a:ext cx="4903827" cy="63955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02097" y="847606"/>
            <a:ext cx="5179457" cy="647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8"/>
              </a:lnSpc>
              <a:buNone/>
            </a:pPr>
            <a:r>
              <a:rPr lang="en-US" sz="407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Platforms</a:t>
            </a:r>
            <a:endParaRPr lang="en-US" sz="4078" dirty="0"/>
          </a:p>
        </p:txBody>
      </p:sp>
      <p:sp>
        <p:nvSpPr>
          <p:cNvPr id="7" name="Shape 2"/>
          <p:cNvSpPr/>
          <p:nvPr/>
        </p:nvSpPr>
        <p:spPr>
          <a:xfrm>
            <a:off x="6302097" y="1844516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42723" y="2085142"/>
            <a:ext cx="2734508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Mobile (iOS, Android)</a:t>
            </a:r>
            <a:endParaRPr lang="en-US" sz="2039" dirty="0"/>
          </a:p>
        </p:txBody>
      </p:sp>
      <p:sp>
        <p:nvSpPr>
          <p:cNvPr id="9" name="Text 4"/>
          <p:cNvSpPr/>
          <p:nvPr/>
        </p:nvSpPr>
        <p:spPr>
          <a:xfrm>
            <a:off x="6542723" y="2548533"/>
            <a:ext cx="7031355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Offer on-the-go financial management, making it convenient to track expenses, set budgets, and monitor investments anytime, anywhere.</a:t>
            </a:r>
            <a:endParaRPr lang="en-US" sz="1835" dirty="0"/>
          </a:p>
        </p:txBody>
      </p:sp>
      <p:sp>
        <p:nvSpPr>
          <p:cNvPr id="10" name="Shape 5"/>
          <p:cNvSpPr/>
          <p:nvPr/>
        </p:nvSpPr>
        <p:spPr>
          <a:xfrm>
            <a:off x="6302097" y="3767971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42723" y="4008596"/>
            <a:ext cx="2589728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Web (Browsers)</a:t>
            </a:r>
            <a:endParaRPr lang="en-US" sz="2039" dirty="0"/>
          </a:p>
        </p:txBody>
      </p:sp>
      <p:sp>
        <p:nvSpPr>
          <p:cNvPr id="12" name="Text 7"/>
          <p:cNvSpPr/>
          <p:nvPr/>
        </p:nvSpPr>
        <p:spPr>
          <a:xfrm>
            <a:off x="6542723" y="4471988"/>
            <a:ext cx="7031355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 flexible access through internet browsers, allowing users to manage finances from any device with internet connectivity.</a:t>
            </a:r>
            <a:endParaRPr lang="en-US" sz="1835" dirty="0"/>
          </a:p>
        </p:txBody>
      </p:sp>
      <p:sp>
        <p:nvSpPr>
          <p:cNvPr id="13" name="Shape 8"/>
          <p:cNvSpPr/>
          <p:nvPr/>
        </p:nvSpPr>
        <p:spPr>
          <a:xfrm>
            <a:off x="6302097" y="5691426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42723" y="5932051"/>
            <a:ext cx="3476030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Desktop (Windows, macOS)</a:t>
            </a:r>
            <a:endParaRPr lang="en-US" sz="2039" dirty="0"/>
          </a:p>
        </p:txBody>
      </p:sp>
      <p:sp>
        <p:nvSpPr>
          <p:cNvPr id="15" name="Text 10"/>
          <p:cNvSpPr/>
          <p:nvPr/>
        </p:nvSpPr>
        <p:spPr>
          <a:xfrm>
            <a:off x="6542723" y="6395442"/>
            <a:ext cx="7031355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Robust applications for detailed financial analysis, often offering advanced features and comprehensive reports for desktop users.</a:t>
            </a:r>
            <a:endParaRPr lang="en-US" sz="18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678" y="2473643"/>
            <a:ext cx="4917043" cy="32821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6885" y="716280"/>
            <a:ext cx="5639753" cy="632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398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AI &amp; Machine Learning</a:t>
            </a:r>
            <a:endParaRPr lang="en-US" sz="398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1690211"/>
            <a:ext cx="1138476" cy="18215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276832" y="1917859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Predictive Analytics</a:t>
            </a:r>
            <a:endParaRPr lang="en-US" sz="1992" dirty="0"/>
          </a:p>
        </p:txBody>
      </p:sp>
      <p:sp>
        <p:nvSpPr>
          <p:cNvPr id="9" name="Text 3"/>
          <p:cNvSpPr/>
          <p:nvPr/>
        </p:nvSpPr>
        <p:spPr>
          <a:xfrm>
            <a:off x="2276832" y="2370653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Forecasts future financial trends based on historical data, helping users anticipate expenses and plan for future financial needs.</a:t>
            </a:r>
            <a:endParaRPr lang="en-US" sz="179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85" y="3511748"/>
            <a:ext cx="1138476" cy="200072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76832" y="3739396"/>
            <a:ext cx="3712726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Spending Pattern Recognition</a:t>
            </a:r>
            <a:endParaRPr lang="en-US" sz="1992" dirty="0"/>
          </a:p>
        </p:txBody>
      </p:sp>
      <p:sp>
        <p:nvSpPr>
          <p:cNvPr id="12" name="Text 5"/>
          <p:cNvSpPr/>
          <p:nvPr/>
        </p:nvSpPr>
        <p:spPr>
          <a:xfrm>
            <a:off x="2276832" y="4192191"/>
            <a:ext cx="6070282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Identifies and categorizes spending habits, providing insights into areas of overspending and suggesting potential savings opportunities.</a:t>
            </a:r>
            <a:endParaRPr lang="en-US" sz="179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885" y="5512475"/>
            <a:ext cx="1138476" cy="200072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76832" y="5740122"/>
            <a:ext cx="3649266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Personalized Financial Advice</a:t>
            </a:r>
            <a:endParaRPr lang="en-US" sz="1992" dirty="0"/>
          </a:p>
        </p:txBody>
      </p:sp>
      <p:sp>
        <p:nvSpPr>
          <p:cNvPr id="15" name="Text 7"/>
          <p:cNvSpPr/>
          <p:nvPr/>
        </p:nvSpPr>
        <p:spPr>
          <a:xfrm>
            <a:off x="2276832" y="6192917"/>
            <a:ext cx="6070282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Offers tailored recommendations based on individual financial data, providing personalized guidance for budgeting, saving, and investing.</a:t>
            </a:r>
            <a:endParaRPr lang="en-US" sz="179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219325"/>
            <a:ext cx="5054441" cy="37908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1245394"/>
            <a:ext cx="4249103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Backend Development</a:t>
            </a:r>
            <a:endParaRPr lang="en-US" sz="3024" dirty="0"/>
          </a:p>
        </p:txBody>
      </p:sp>
      <p:sp>
        <p:nvSpPr>
          <p:cNvPr id="7" name="Shape 2"/>
          <p:cNvSpPr/>
          <p:nvPr/>
        </p:nvSpPr>
        <p:spPr>
          <a:xfrm>
            <a:off x="604837" y="1984653"/>
            <a:ext cx="7934325" cy="4999434"/>
          </a:xfrm>
          <a:prstGeom prst="roundRect">
            <a:avLst>
              <a:gd name="adj" fmla="val 14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12458" y="1992273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786051" y="210347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Components</a:t>
            </a:r>
            <a:endParaRPr lang="en-US" sz="1361" dirty="0"/>
          </a:p>
        </p:txBody>
      </p:sp>
      <p:sp>
        <p:nvSpPr>
          <p:cNvPr id="10" name="Text 5"/>
          <p:cNvSpPr/>
          <p:nvPr/>
        </p:nvSpPr>
        <p:spPr>
          <a:xfrm>
            <a:off x="3429000" y="2103477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1" name="Text 6"/>
          <p:cNvSpPr/>
          <p:nvPr/>
        </p:nvSpPr>
        <p:spPr>
          <a:xfrm>
            <a:off x="6068139" y="210347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Examples</a:t>
            </a:r>
            <a:endParaRPr lang="en-US" sz="1361" dirty="0"/>
          </a:p>
        </p:txBody>
      </p:sp>
      <p:sp>
        <p:nvSpPr>
          <p:cNvPr id="12" name="Shape 7"/>
          <p:cNvSpPr/>
          <p:nvPr/>
        </p:nvSpPr>
        <p:spPr>
          <a:xfrm>
            <a:off x="612458" y="2491264"/>
            <a:ext cx="7918252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86051" y="260246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Server-Side Logic</a:t>
            </a:r>
            <a:endParaRPr lang="en-US" sz="1361" dirty="0"/>
          </a:p>
        </p:txBody>
      </p:sp>
      <p:sp>
        <p:nvSpPr>
          <p:cNvPr id="14" name="Text 9"/>
          <p:cNvSpPr/>
          <p:nvPr/>
        </p:nvSpPr>
        <p:spPr>
          <a:xfrm>
            <a:off x="3429000" y="2602468"/>
            <a:ext cx="228600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Manages business logic, data processing, and user authentication.</a:t>
            </a:r>
            <a:endParaRPr lang="en-US" sz="1361" dirty="0"/>
          </a:p>
        </p:txBody>
      </p:sp>
      <p:sp>
        <p:nvSpPr>
          <p:cNvPr id="15" name="Text 10"/>
          <p:cNvSpPr/>
          <p:nvPr/>
        </p:nvSpPr>
        <p:spPr>
          <a:xfrm>
            <a:off x="6068139" y="2602468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Node.js, Django, and Flask.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12458" y="3543419"/>
            <a:ext cx="7918252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786051" y="3654623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Database Management</a:t>
            </a:r>
            <a:endParaRPr lang="en-US" sz="1361" dirty="0"/>
          </a:p>
        </p:txBody>
      </p:sp>
      <p:sp>
        <p:nvSpPr>
          <p:cNvPr id="18" name="Text 13"/>
          <p:cNvSpPr/>
          <p:nvPr/>
        </p:nvSpPr>
        <p:spPr>
          <a:xfrm>
            <a:off x="3429000" y="3654623"/>
            <a:ext cx="228600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Stores and retrieves user data securely and efficiently.</a:t>
            </a:r>
            <a:endParaRPr lang="en-US" sz="1361" dirty="0"/>
          </a:p>
        </p:txBody>
      </p:sp>
      <p:sp>
        <p:nvSpPr>
          <p:cNvPr id="19" name="Text 14"/>
          <p:cNvSpPr/>
          <p:nvPr/>
        </p:nvSpPr>
        <p:spPr>
          <a:xfrm>
            <a:off x="6068139" y="3654623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MySQL, PostgreSQL, and MongoDB.</a:t>
            </a:r>
            <a:endParaRPr lang="en-US" sz="1361" dirty="0"/>
          </a:p>
        </p:txBody>
      </p:sp>
      <p:sp>
        <p:nvSpPr>
          <p:cNvPr id="20" name="Shape 15"/>
          <p:cNvSpPr/>
          <p:nvPr/>
        </p:nvSpPr>
        <p:spPr>
          <a:xfrm>
            <a:off x="612458" y="4318992"/>
            <a:ext cx="7918252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786051" y="443019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API Integration</a:t>
            </a:r>
            <a:endParaRPr lang="en-US" sz="1361" dirty="0"/>
          </a:p>
        </p:txBody>
      </p:sp>
      <p:sp>
        <p:nvSpPr>
          <p:cNvPr id="22" name="Text 17"/>
          <p:cNvSpPr/>
          <p:nvPr/>
        </p:nvSpPr>
        <p:spPr>
          <a:xfrm>
            <a:off x="3429000" y="4430197"/>
            <a:ext cx="2286000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Connects with external services for data exchange and integration with financial institutions.</a:t>
            </a:r>
            <a:endParaRPr lang="en-US" sz="1361" dirty="0"/>
          </a:p>
        </p:txBody>
      </p:sp>
      <p:sp>
        <p:nvSpPr>
          <p:cNvPr id="23" name="Text 18"/>
          <p:cNvSpPr/>
          <p:nvPr/>
        </p:nvSpPr>
        <p:spPr>
          <a:xfrm>
            <a:off x="6068139" y="4430197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RESTful APIs, Plaid API.</a:t>
            </a:r>
            <a:endParaRPr lang="en-US" sz="1361" dirty="0"/>
          </a:p>
        </p:txBody>
      </p:sp>
      <p:sp>
        <p:nvSpPr>
          <p:cNvPr id="24" name="Shape 19"/>
          <p:cNvSpPr/>
          <p:nvPr/>
        </p:nvSpPr>
        <p:spPr>
          <a:xfrm>
            <a:off x="612458" y="5647730"/>
            <a:ext cx="7918252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86051" y="575893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Security Measures</a:t>
            </a:r>
            <a:endParaRPr lang="en-US" sz="1361" dirty="0"/>
          </a:p>
        </p:txBody>
      </p:sp>
      <p:sp>
        <p:nvSpPr>
          <p:cNvPr id="26" name="Text 21"/>
          <p:cNvSpPr/>
          <p:nvPr/>
        </p:nvSpPr>
        <p:spPr>
          <a:xfrm>
            <a:off x="3429000" y="5758934"/>
            <a:ext cx="2286000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Ensures data protection and user privacy, implementing strong authentication and authorization protocols.</a:t>
            </a:r>
            <a:endParaRPr lang="en-US" sz="1361" dirty="0"/>
          </a:p>
        </p:txBody>
      </p:sp>
      <p:sp>
        <p:nvSpPr>
          <p:cNvPr id="27" name="Text 22"/>
          <p:cNvSpPr/>
          <p:nvPr/>
        </p:nvSpPr>
        <p:spPr>
          <a:xfrm>
            <a:off x="6068139" y="5758934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OAuth, SSL/TLS encryption.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933" y="2349937"/>
            <a:ext cx="5042416" cy="35297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625" y="915114"/>
            <a:ext cx="4441984" cy="493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5"/>
              </a:lnSpc>
              <a:buNone/>
            </a:pPr>
            <a:r>
              <a:rPr lang="en-US" sz="310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Frontend Development</a:t>
            </a:r>
            <a:endParaRPr lang="en-US" sz="3108" dirty="0"/>
          </a:p>
        </p:txBody>
      </p:sp>
      <p:sp>
        <p:nvSpPr>
          <p:cNvPr id="7" name="Shape 2"/>
          <p:cNvSpPr/>
          <p:nvPr/>
        </p:nvSpPr>
        <p:spPr>
          <a:xfrm>
            <a:off x="876895" y="1674971"/>
            <a:ext cx="22146" cy="5639395"/>
          </a:xfrm>
          <a:prstGeom prst="roundRect">
            <a:avLst>
              <a:gd name="adj" fmla="val 336897"/>
            </a:avLst>
          </a:prstGeom>
          <a:solidFill>
            <a:srgbClr val="6D4562"/>
          </a:solidFill>
          <a:ln/>
        </p:spPr>
      </p:sp>
      <p:sp>
        <p:nvSpPr>
          <p:cNvPr id="8" name="Shape 3"/>
          <p:cNvSpPr/>
          <p:nvPr/>
        </p:nvSpPr>
        <p:spPr>
          <a:xfrm>
            <a:off x="1087755" y="2063472"/>
            <a:ext cx="621625" cy="22146"/>
          </a:xfrm>
          <a:prstGeom prst="roundRect">
            <a:avLst>
              <a:gd name="adj" fmla="val 336897"/>
            </a:avLst>
          </a:prstGeom>
          <a:solidFill>
            <a:srgbClr val="6D4562"/>
          </a:solidFill>
          <a:ln/>
        </p:spPr>
      </p:sp>
      <p:sp>
        <p:nvSpPr>
          <p:cNvPr id="9" name="Shape 4"/>
          <p:cNvSpPr/>
          <p:nvPr/>
        </p:nvSpPr>
        <p:spPr>
          <a:xfrm>
            <a:off x="688181" y="1874758"/>
            <a:ext cx="399574" cy="399574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43677" y="1956078"/>
            <a:ext cx="88583" cy="2368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5"/>
              </a:lnSpc>
              <a:buNone/>
            </a:pPr>
            <a:r>
              <a:rPr lang="en-US" sz="18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65" dirty="0"/>
          </a:p>
        </p:txBody>
      </p:sp>
      <p:sp>
        <p:nvSpPr>
          <p:cNvPr id="11" name="Text 6"/>
          <p:cNvSpPr/>
          <p:nvPr/>
        </p:nvSpPr>
        <p:spPr>
          <a:xfrm>
            <a:off x="1864876" y="1852493"/>
            <a:ext cx="2077045" cy="246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3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Interface Design</a:t>
            </a:r>
            <a:endParaRPr lang="en-US" sz="1554" dirty="0"/>
          </a:p>
        </p:txBody>
      </p:sp>
      <p:sp>
        <p:nvSpPr>
          <p:cNvPr id="12" name="Text 7"/>
          <p:cNvSpPr/>
          <p:nvPr/>
        </p:nvSpPr>
        <p:spPr>
          <a:xfrm>
            <a:off x="1864876" y="2205752"/>
            <a:ext cx="665749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3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Creates intuitive and user-friendly interfaces, ensuring easy navigation and a pleasant user experience.</a:t>
            </a:r>
            <a:endParaRPr lang="en-US" sz="1399" dirty="0"/>
          </a:p>
        </p:txBody>
      </p:sp>
      <p:sp>
        <p:nvSpPr>
          <p:cNvPr id="13" name="Shape 8"/>
          <p:cNvSpPr/>
          <p:nvPr/>
        </p:nvSpPr>
        <p:spPr>
          <a:xfrm>
            <a:off x="1087755" y="3517702"/>
            <a:ext cx="621625" cy="22146"/>
          </a:xfrm>
          <a:prstGeom prst="roundRect">
            <a:avLst>
              <a:gd name="adj" fmla="val 336897"/>
            </a:avLst>
          </a:prstGeom>
          <a:solidFill>
            <a:srgbClr val="6D4562"/>
          </a:solidFill>
          <a:ln/>
        </p:spPr>
      </p:sp>
      <p:sp>
        <p:nvSpPr>
          <p:cNvPr id="14" name="Shape 9"/>
          <p:cNvSpPr/>
          <p:nvPr/>
        </p:nvSpPr>
        <p:spPr>
          <a:xfrm>
            <a:off x="688181" y="3328987"/>
            <a:ext cx="399574" cy="399574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818674" y="3410307"/>
            <a:ext cx="138589" cy="2368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5"/>
              </a:lnSpc>
              <a:buNone/>
            </a:pPr>
            <a:r>
              <a:rPr lang="en-US" sz="18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65" dirty="0"/>
          </a:p>
        </p:txBody>
      </p:sp>
      <p:sp>
        <p:nvSpPr>
          <p:cNvPr id="16" name="Text 11"/>
          <p:cNvSpPr/>
          <p:nvPr/>
        </p:nvSpPr>
        <p:spPr>
          <a:xfrm>
            <a:off x="1864876" y="3306723"/>
            <a:ext cx="1973699" cy="246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3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Responsive Design</a:t>
            </a:r>
            <a:endParaRPr lang="en-US" sz="1554" dirty="0"/>
          </a:p>
        </p:txBody>
      </p:sp>
      <p:sp>
        <p:nvSpPr>
          <p:cNvPr id="17" name="Text 12"/>
          <p:cNvSpPr/>
          <p:nvPr/>
        </p:nvSpPr>
        <p:spPr>
          <a:xfrm>
            <a:off x="1864876" y="3659981"/>
            <a:ext cx="665749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3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Ensures compatibility across devices with different screen sizes, providing a consistent and optimal experience on mobile, tablet, and desktop platforms.</a:t>
            </a:r>
            <a:endParaRPr lang="en-US" sz="1399" dirty="0"/>
          </a:p>
        </p:txBody>
      </p:sp>
      <p:sp>
        <p:nvSpPr>
          <p:cNvPr id="18" name="Shape 13"/>
          <p:cNvSpPr/>
          <p:nvPr/>
        </p:nvSpPr>
        <p:spPr>
          <a:xfrm>
            <a:off x="1087755" y="4971931"/>
            <a:ext cx="621625" cy="22146"/>
          </a:xfrm>
          <a:prstGeom prst="roundRect">
            <a:avLst>
              <a:gd name="adj" fmla="val 336897"/>
            </a:avLst>
          </a:prstGeom>
          <a:solidFill>
            <a:srgbClr val="6D4562"/>
          </a:solidFill>
          <a:ln/>
        </p:spPr>
      </p:sp>
      <p:sp>
        <p:nvSpPr>
          <p:cNvPr id="19" name="Shape 14"/>
          <p:cNvSpPr/>
          <p:nvPr/>
        </p:nvSpPr>
        <p:spPr>
          <a:xfrm>
            <a:off x="688181" y="4783217"/>
            <a:ext cx="399574" cy="399574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19269" y="4864537"/>
            <a:ext cx="137398" cy="2368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5"/>
              </a:lnSpc>
              <a:buNone/>
            </a:pPr>
            <a:r>
              <a:rPr lang="en-US" sz="18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65" dirty="0"/>
          </a:p>
        </p:txBody>
      </p:sp>
      <p:sp>
        <p:nvSpPr>
          <p:cNvPr id="21" name="Text 16"/>
          <p:cNvSpPr/>
          <p:nvPr/>
        </p:nvSpPr>
        <p:spPr>
          <a:xfrm>
            <a:off x="1864876" y="4760952"/>
            <a:ext cx="1977271" cy="246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3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Client-Side Scripting</a:t>
            </a:r>
            <a:endParaRPr lang="en-US" sz="1554" dirty="0"/>
          </a:p>
        </p:txBody>
      </p:sp>
      <p:sp>
        <p:nvSpPr>
          <p:cNvPr id="22" name="Text 17"/>
          <p:cNvSpPr/>
          <p:nvPr/>
        </p:nvSpPr>
        <p:spPr>
          <a:xfrm>
            <a:off x="1864876" y="5114211"/>
            <a:ext cx="665749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3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Enhances interactivity and user experience using JavaScript frameworks, creating dynamic and responsive elements.</a:t>
            </a:r>
            <a:endParaRPr lang="en-US" sz="1399" dirty="0"/>
          </a:p>
        </p:txBody>
      </p:sp>
      <p:sp>
        <p:nvSpPr>
          <p:cNvPr id="23" name="Shape 18"/>
          <p:cNvSpPr/>
          <p:nvPr/>
        </p:nvSpPr>
        <p:spPr>
          <a:xfrm>
            <a:off x="1087755" y="6426160"/>
            <a:ext cx="621625" cy="22146"/>
          </a:xfrm>
          <a:prstGeom prst="roundRect">
            <a:avLst>
              <a:gd name="adj" fmla="val 336897"/>
            </a:avLst>
          </a:prstGeom>
          <a:solidFill>
            <a:srgbClr val="6D4562"/>
          </a:solidFill>
          <a:ln/>
        </p:spPr>
      </p:sp>
      <p:sp>
        <p:nvSpPr>
          <p:cNvPr id="24" name="Shape 19"/>
          <p:cNvSpPr/>
          <p:nvPr/>
        </p:nvSpPr>
        <p:spPr>
          <a:xfrm>
            <a:off x="688181" y="6237446"/>
            <a:ext cx="399574" cy="399574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815816" y="6318766"/>
            <a:ext cx="144304" cy="2368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5"/>
              </a:lnSpc>
              <a:buNone/>
            </a:pPr>
            <a:r>
              <a:rPr lang="en-US" sz="18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865" dirty="0"/>
          </a:p>
        </p:txBody>
      </p:sp>
      <p:sp>
        <p:nvSpPr>
          <p:cNvPr id="26" name="Text 21"/>
          <p:cNvSpPr/>
          <p:nvPr/>
        </p:nvSpPr>
        <p:spPr>
          <a:xfrm>
            <a:off x="1864876" y="6215182"/>
            <a:ext cx="1973699" cy="246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3"/>
              </a:lnSpc>
              <a:buNone/>
            </a:pPr>
            <a:r>
              <a:rPr lang="en-US" sz="155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Frameworks</a:t>
            </a:r>
            <a:endParaRPr lang="en-US" sz="1554" dirty="0"/>
          </a:p>
        </p:txBody>
      </p:sp>
      <p:sp>
        <p:nvSpPr>
          <p:cNvPr id="27" name="Text 22"/>
          <p:cNvSpPr/>
          <p:nvPr/>
        </p:nvSpPr>
        <p:spPr>
          <a:xfrm>
            <a:off x="1864876" y="6568440"/>
            <a:ext cx="665749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3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 structure and efficiency for frontend development, streamlining workflows and reducing development time.</a:t>
            </a:r>
            <a:endParaRPr lang="en-US" sz="139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97635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69763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 rotWithShape="1">
          <a:blip r:embed="rId5"/>
          <a:srcRect t="1" b="5834"/>
          <a:stretch/>
        </p:blipFill>
        <p:spPr>
          <a:xfrm>
            <a:off x="215979" y="1688815"/>
            <a:ext cx="5054322" cy="5029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178"/>
            <a:ext cx="4319826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AI in Financial Services</a:t>
            </a:r>
            <a:endParaRPr lang="en-US" sz="302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1214438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91238" y="181915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Fraud Detection</a:t>
            </a:r>
            <a:endParaRPr lang="en-US" sz="1512" dirty="0"/>
          </a:p>
        </p:txBody>
      </p:sp>
      <p:sp>
        <p:nvSpPr>
          <p:cNvPr id="9" name="Text 3"/>
          <p:cNvSpPr/>
          <p:nvPr/>
        </p:nvSpPr>
        <p:spPr>
          <a:xfrm>
            <a:off x="6091238" y="216277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AI systems analyze transaction data to identify suspicious patterns and prevent fraudulent activities.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2957751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91238" y="3562469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Credit Scoring</a:t>
            </a:r>
            <a:endParaRPr lang="en-US" sz="1512" dirty="0"/>
          </a:p>
        </p:txBody>
      </p:sp>
      <p:sp>
        <p:nvSpPr>
          <p:cNvPr id="12" name="Text 5"/>
          <p:cNvSpPr/>
          <p:nvPr/>
        </p:nvSpPr>
        <p:spPr>
          <a:xfrm>
            <a:off x="6091238" y="390608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AI models analyze credit history and financial data to evaluate creditworthiness, providing more accurate and personalized scoring.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4977646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91238" y="5582364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Risk Management</a:t>
            </a:r>
            <a:endParaRPr lang="en-US" sz="1512" dirty="0"/>
          </a:p>
        </p:txBody>
      </p:sp>
      <p:sp>
        <p:nvSpPr>
          <p:cNvPr id="15" name="Text 7"/>
          <p:cNvSpPr/>
          <p:nvPr/>
        </p:nvSpPr>
        <p:spPr>
          <a:xfrm>
            <a:off x="6091238" y="592597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AI-driven tools assess and mitigate financial risks, improving decision-making in investment and lending.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238" y="6720959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91238" y="7325678"/>
            <a:ext cx="269688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Customer Service (Chatbots)</a:t>
            </a:r>
            <a:endParaRPr lang="en-US" sz="1512" dirty="0"/>
          </a:p>
        </p:txBody>
      </p:sp>
      <p:sp>
        <p:nvSpPr>
          <p:cNvPr id="18" name="Text 9"/>
          <p:cNvSpPr/>
          <p:nvPr/>
        </p:nvSpPr>
        <p:spPr>
          <a:xfrm>
            <a:off x="6091238" y="766929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Chatbots provide instant support, answer financial questions, and offer personalized advice, enhancing customer experience.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377190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32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AA603-1472-C918-50BB-0FA84D1AF3CD}"/>
              </a:ext>
            </a:extLst>
          </p:cNvPr>
          <p:cNvSpPr txBox="1"/>
          <p:nvPr/>
        </p:nvSpPr>
        <p:spPr>
          <a:xfrm>
            <a:off x="3975354" y="975836"/>
            <a:ext cx="667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53446-E4DD-2BC1-CA39-D2A08C399069}"/>
              </a:ext>
            </a:extLst>
          </p:cNvPr>
          <p:cNvSpPr txBox="1"/>
          <p:nvPr/>
        </p:nvSpPr>
        <p:spPr>
          <a:xfrm>
            <a:off x="3932959" y="2695074"/>
            <a:ext cx="6764482" cy="164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all for your time and attention. We hope this presentation has provided valuable insights into the capabilities and future of Personal Finance Manager.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042AD-D61C-71CD-70BC-BC8582FEB989}"/>
              </a:ext>
            </a:extLst>
          </p:cNvPr>
          <p:cNvSpPr txBox="1"/>
          <p:nvPr/>
        </p:nvSpPr>
        <p:spPr>
          <a:xfrm>
            <a:off x="3975355" y="4613564"/>
            <a:ext cx="6722086" cy="124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welcome your questions and feedback. Please feel free to raise your hand or use the discussion chat to participate in the Q&amp;A session.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0472C-C3B8-9D56-51AB-496966850DD9}"/>
              </a:ext>
            </a:extLst>
          </p:cNvPr>
          <p:cNvSpPr txBox="1"/>
          <p:nvPr/>
        </p:nvSpPr>
        <p:spPr>
          <a:xfrm>
            <a:off x="3975355" y="6348845"/>
            <a:ext cx="6679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Contact Us</a:t>
            </a:r>
            <a:endParaRPr lang="en-US" sz="1800" dirty="0"/>
          </a:p>
          <a:p>
            <a:r>
              <a:rPr lang="en-US" sz="180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Jaswanth Kollipara</a:t>
            </a:r>
            <a:endParaRPr lang="en-US" sz="1800" dirty="0"/>
          </a:p>
          <a:p>
            <a:endParaRPr lang="en-US" dirty="0"/>
          </a:p>
          <a:p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 email us at info@kjaswanth28@gmail.com.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716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Mukta</vt:lpstr>
      <vt:lpstr>Prompt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Jaswanth Kollipara</cp:lastModifiedBy>
  <cp:revision>3</cp:revision>
  <dcterms:created xsi:type="dcterms:W3CDTF">2024-07-18T12:15:33Z</dcterms:created>
  <dcterms:modified xsi:type="dcterms:W3CDTF">2024-07-18T12:24:27Z</dcterms:modified>
</cp:coreProperties>
</file>